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8"/>
  </p:notesMasterIdLst>
  <p:sldIdLst>
    <p:sldId id="256" r:id="rId2"/>
    <p:sldId id="258" r:id="rId3"/>
    <p:sldId id="260" r:id="rId4"/>
    <p:sldId id="263" r:id="rId5"/>
    <p:sldId id="264" r:id="rId6"/>
    <p:sldId id="261" r:id="rId7"/>
    <p:sldId id="293" r:id="rId8"/>
    <p:sldId id="266" r:id="rId9"/>
    <p:sldId id="268" r:id="rId10"/>
    <p:sldId id="267" r:id="rId11"/>
    <p:sldId id="270" r:id="rId12"/>
    <p:sldId id="294" r:id="rId13"/>
    <p:sldId id="272" r:id="rId14"/>
    <p:sldId id="273" r:id="rId15"/>
    <p:sldId id="301" r:id="rId16"/>
    <p:sldId id="274" r:id="rId17"/>
    <p:sldId id="300" r:id="rId18"/>
    <p:sldId id="298" r:id="rId19"/>
    <p:sldId id="285" r:id="rId20"/>
    <p:sldId id="280" r:id="rId21"/>
    <p:sldId id="295" r:id="rId22"/>
    <p:sldId id="276" r:id="rId23"/>
    <p:sldId id="290" r:id="rId24"/>
    <p:sldId id="299" r:id="rId25"/>
    <p:sldId id="279" r:id="rId26"/>
    <p:sldId id="297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86421FF-15EF-478D-8920-06239A118372}">
          <p14:sldIdLst>
            <p14:sldId id="256"/>
            <p14:sldId id="258"/>
            <p14:sldId id="260"/>
            <p14:sldId id="263"/>
            <p14:sldId id="264"/>
            <p14:sldId id="261"/>
            <p14:sldId id="293"/>
            <p14:sldId id="266"/>
            <p14:sldId id="268"/>
            <p14:sldId id="267"/>
            <p14:sldId id="270"/>
            <p14:sldId id="294"/>
            <p14:sldId id="272"/>
            <p14:sldId id="273"/>
            <p14:sldId id="301"/>
            <p14:sldId id="274"/>
            <p14:sldId id="300"/>
            <p14:sldId id="298"/>
            <p14:sldId id="285"/>
            <p14:sldId id="280"/>
            <p14:sldId id="295"/>
            <p14:sldId id="276"/>
            <p14:sldId id="290"/>
            <p14:sldId id="299"/>
            <p14:sldId id="279"/>
            <p14:sldId id="297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224" autoAdjust="0"/>
  </p:normalViewPr>
  <p:slideViewPr>
    <p:cSldViewPr>
      <p:cViewPr>
        <p:scale>
          <a:sx n="66" d="100"/>
          <a:sy n="66" d="100"/>
        </p:scale>
        <p:origin x="-86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6.603000254136536E-2"/>
          <c:y val="0.10011225699697222"/>
          <c:w val="0.72620235841909464"/>
          <c:h val="0.728899352312607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Осень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2.7805231312783706E-3"/>
                  <c:y val="0.15656992786424317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0.29780873379879874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4"/>
                <c:pt idx="0">
                  <c:v>0.28999999999999998</c:v>
                </c:pt>
                <c:pt idx="1">
                  <c:v>0.49</c:v>
                </c:pt>
                <c:pt idx="2">
                  <c:v>0.22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Март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Lbls>
            <c:dLbl>
              <c:idx val="0"/>
              <c:layout>
                <c:manualLayout>
                  <c:x val="0"/>
                  <c:y val="0.1909030344864095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5.0907475863042114E-3"/>
                  <c:y val="0.18708497379667971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5400">
                <a:noFill/>
              </a:ln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Sheet1!$B$1:$E$1</c:f>
              <c:strCache>
                <c:ptCount val="3"/>
                <c:pt idx="0">
                  <c:v>Высокий</c:v>
                </c:pt>
                <c:pt idx="1">
                  <c:v>средний</c:v>
                </c:pt>
                <c:pt idx="2">
                  <c:v>Низкий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4"/>
                <c:pt idx="0">
                  <c:v>0.28999999999999998</c:v>
                </c:pt>
                <c:pt idx="1">
                  <c:v>0.52</c:v>
                </c:pt>
                <c:pt idx="2">
                  <c:v>0.19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874176"/>
        <c:axId val="132125184"/>
      </c:barChart>
      <c:catAx>
        <c:axId val="1498741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 rot="-2700000" vert="horz"/>
          <a:lstStyle/>
          <a:p>
            <a:pPr>
              <a:defRPr/>
            </a:pPr>
            <a:endParaRPr lang="ru-RU"/>
          </a:p>
        </c:txPr>
        <c:crossAx val="13212518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212518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 rot="0" vert="horz"/>
          <a:lstStyle/>
          <a:p>
            <a:pPr>
              <a:defRPr/>
            </a:pPr>
            <a:endParaRPr lang="ru-RU"/>
          </a:p>
        </c:txPr>
        <c:crossAx val="1498741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46178202421952"/>
          <c:y val="0.23914022319909808"/>
          <c:w val="0.16154849160904045"/>
          <c:h val="0.24531701309443604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Times New Roman" pitchFamily="18" charset="0"/>
          <a:cs typeface="Times New Roman" pitchFamily="18" charset="0"/>
        </a:defRPr>
      </a:pPr>
      <a:endParaRPr lang="ru-RU"/>
    </a:p>
  </c:txPr>
  <c:externalData r:id="rId2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F4A459-0295-45A7-8E6B-89EE3CC05D67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F5EA75-52DC-49EA-8EFD-DDB35E1BB4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323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F5EA75-52DC-49EA-8EFD-DDB35E1BB49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6277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7670BBF-272F-4FB8-8DD3-1F3C3B70EE6B}" type="datetimeFigureOut">
              <a:rPr lang="ru-RU" smtClean="0"/>
              <a:t>17.03.2022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D21F70A-FC7E-4AD1-9177-83C0555F24C6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drive.google.com/file/d/1-qK2dL3g8X33gt8zmHmuiOqMUSBQ6gGV/view?usp=sharing" TargetMode="External"/><Relationship Id="rId7" Type="http://schemas.openxmlformats.org/officeDocument/2006/relationships/hyperlink" Target="https://disk.yandex.ru/i/HzqmiH4SubCIOw" TargetMode="External"/><Relationship Id="rId2" Type="http://schemas.openxmlformats.org/officeDocument/2006/relationships/hyperlink" Target="https://drive.google.com/file/d/1oVaQp8ddomjkw21h675B6VkyOflPe6Im/view?usp=shar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rive.google.com/file/d/10MjG53O1s6VBkLyWruRSvh7ywl3oadvo/view?usp=sharing" TargetMode="External"/><Relationship Id="rId5" Type="http://schemas.openxmlformats.org/officeDocument/2006/relationships/hyperlink" Target="https://cloud.mail.ru/public/ny38/P2as2S7KA" TargetMode="External"/><Relationship Id="rId4" Type="http://schemas.openxmlformats.org/officeDocument/2006/relationships/hyperlink" Target="https://drive.google.com/file/d/1QFEDsjtwvzDvZL-7GME3NidmOxM548hP/view?usp=sharin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2204864"/>
            <a:ext cx="8964488" cy="18288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Мастер-класс</a:t>
            </a:r>
            <a:br>
              <a:rPr lang="ru-RU" sz="4400" dirty="0" smtClean="0"/>
            </a:br>
            <a:r>
              <a:rPr lang="ru-RU" sz="4400" dirty="0" smtClean="0"/>
              <a:t>учителя начальных классов </a:t>
            </a:r>
            <a:br>
              <a:rPr lang="ru-RU" sz="4400" dirty="0" smtClean="0"/>
            </a:br>
            <a:r>
              <a:rPr lang="ru-RU" sz="4400" dirty="0" smtClean="0"/>
              <a:t>МБОУ «СОШ №4 </a:t>
            </a:r>
            <a:r>
              <a:rPr lang="ru-RU" sz="4400" dirty="0" err="1" smtClean="0"/>
              <a:t>г.Лениногорска</a:t>
            </a:r>
            <a:r>
              <a:rPr lang="ru-RU" sz="4400" dirty="0" smtClean="0"/>
              <a:t>»</a:t>
            </a:r>
            <a:br>
              <a:rPr lang="ru-RU" sz="4400" dirty="0" smtClean="0"/>
            </a:br>
            <a:r>
              <a:rPr lang="ru-RU" sz="4400" dirty="0" smtClean="0"/>
              <a:t>Пестовой Полины Андреевны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3717032"/>
            <a:ext cx="7920880" cy="1944216"/>
          </a:xfrm>
        </p:spPr>
        <p:txBody>
          <a:bodyPr>
            <a:prstTxWarp prst="textCanDown">
              <a:avLst/>
            </a:prstTxWarp>
            <a:normAutofit/>
          </a:bodyPr>
          <a:lstStyle/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Развитие креативного мышления 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уроках и внеурочной деятельности</a:t>
            </a:r>
            <a:endParaRPr lang="ru-RU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7900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35480"/>
            <a:ext cx="6923112" cy="4389120"/>
          </a:xfrm>
        </p:spPr>
        <p:txBody>
          <a:bodyPr>
            <a:normAutofit/>
          </a:bodyPr>
          <a:lstStyle/>
          <a:p>
            <a:pPr lvl="0"/>
            <a:r>
              <a:rPr lang="ru-RU" b="1" dirty="0"/>
              <a:t>МЕТОД «МОЗГОВОЙ ШТУРМ</a:t>
            </a:r>
            <a:r>
              <a:rPr lang="ru-RU" b="1" dirty="0" smtClean="0"/>
              <a:t>»</a:t>
            </a:r>
            <a:r>
              <a:rPr lang="ru-RU" dirty="0" smtClean="0"/>
              <a:t> Автор </a:t>
            </a:r>
            <a:r>
              <a:rPr lang="ru-RU" dirty="0"/>
              <a:t>– Алекс Осборн</a:t>
            </a:r>
            <a:r>
              <a:rPr lang="ru-RU" dirty="0" smtClean="0"/>
              <a:t>.</a:t>
            </a:r>
            <a:endParaRPr lang="ru-RU" dirty="0"/>
          </a:p>
          <a:p>
            <a:pPr lvl="0"/>
            <a:r>
              <a:rPr lang="ru-RU" b="1" dirty="0" smtClean="0"/>
              <a:t>МЕТОД </a:t>
            </a:r>
            <a:r>
              <a:rPr lang="ru-RU" b="1" dirty="0"/>
              <a:t>«ШЕСТЬ ШЛЯП»</a:t>
            </a:r>
            <a:r>
              <a:rPr lang="ru-RU" dirty="0"/>
              <a:t> Автор – Эдвард де </a:t>
            </a:r>
            <a:r>
              <a:rPr lang="ru-RU" dirty="0" err="1"/>
              <a:t>Боно</a:t>
            </a:r>
            <a:r>
              <a:rPr lang="ru-RU" dirty="0"/>
              <a:t>.</a:t>
            </a:r>
          </a:p>
          <a:p>
            <a:pPr lvl="0"/>
            <a:r>
              <a:rPr lang="ru-RU" b="1" dirty="0"/>
              <a:t>«МЕНТАЛЬНЫЕ КАРТЫ».</a:t>
            </a:r>
            <a:r>
              <a:rPr lang="ru-RU" dirty="0"/>
              <a:t> Автор – Тони </a:t>
            </a:r>
            <a:r>
              <a:rPr lang="ru-RU" dirty="0" err="1"/>
              <a:t>Бьюзен</a:t>
            </a:r>
            <a:r>
              <a:rPr lang="ru-RU" dirty="0"/>
              <a:t>.</a:t>
            </a:r>
          </a:p>
          <a:p>
            <a:pPr lvl="0"/>
            <a:r>
              <a:rPr lang="ru-RU" b="1" dirty="0"/>
              <a:t>«МОРФОЛОГИЧЕСКИЙ АНАЛИЗ</a:t>
            </a:r>
            <a:r>
              <a:rPr lang="ru-RU" dirty="0"/>
              <a:t>» Автор – Фриц </a:t>
            </a:r>
            <a:r>
              <a:rPr lang="ru-RU" dirty="0" err="1"/>
              <a:t>Цвикки</a:t>
            </a:r>
            <a:r>
              <a:rPr lang="ru-RU" dirty="0"/>
              <a:t>.</a:t>
            </a:r>
          </a:p>
          <a:p>
            <a:pPr lvl="0"/>
            <a:r>
              <a:rPr lang="ru-RU" b="1" dirty="0"/>
              <a:t>«МЕТОД ГИРЛЯНД АССОЦИАЦИЙ». </a:t>
            </a:r>
            <a:r>
              <a:rPr lang="ru-RU" dirty="0"/>
              <a:t>Автор – Генрих Буш.</a:t>
            </a:r>
          </a:p>
          <a:p>
            <a:endParaRPr lang="ru-RU" dirty="0"/>
          </a:p>
        </p:txBody>
      </p:sp>
      <p:pic>
        <p:nvPicPr>
          <p:cNvPr id="1026" name="Picture 2" descr="https://fsd.multiurok.ru/html/2021/01/29/s_6013b994775e5/1624362_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1492">
            <a:off x="5435328" y="4938756"/>
            <a:ext cx="3741657" cy="1696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fsd.multiurok.ru/html/2021/01/29/s_6013b994775e5/1624362_2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648" y="4599993"/>
            <a:ext cx="1143419" cy="10459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fsd.multiurok.ru/html/2021/01/29/s_6013b994775e5/1624362_20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1901" y="3582651"/>
            <a:ext cx="1356456" cy="1017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fsd.multiurok.ru/html/2021/01/29/s_6013b994775e5/1624362_19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957" y="2303866"/>
            <a:ext cx="1066800" cy="1019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fsd.multiurok.ru/html/2021/01/29/s_6013b994775e5/1624362_9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0470" y="1458666"/>
            <a:ext cx="1351375" cy="90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458038" y="260648"/>
            <a:ext cx="8229600" cy="1143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методы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128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5731" y="1772816"/>
            <a:ext cx="8229600" cy="4389120"/>
          </a:xfrm>
        </p:spPr>
        <p:txBody>
          <a:bodyPr/>
          <a:lstStyle/>
          <a:p>
            <a:r>
              <a:rPr lang="ru-RU" dirty="0" err="1"/>
              <a:t>Синектика</a:t>
            </a:r>
            <a:r>
              <a:rPr lang="ru-RU" dirty="0"/>
              <a:t> – современный метод активизации знаний ребёнка, основанный на применении аналогий. (Автор </a:t>
            </a:r>
            <a:r>
              <a:rPr lang="ru-RU" dirty="0" err="1"/>
              <a:t>синектики</a:t>
            </a:r>
            <a:r>
              <a:rPr lang="ru-RU" dirty="0"/>
              <a:t> Уильям Дж. </a:t>
            </a:r>
            <a:r>
              <a:rPr lang="ru-RU" dirty="0" err="1" smtClean="0"/>
              <a:t>Гордон,США</a:t>
            </a:r>
            <a:r>
              <a:rPr lang="ru-RU" dirty="0" smtClean="0"/>
              <a:t>). </a:t>
            </a:r>
            <a:r>
              <a:rPr lang="ru-RU" dirty="0"/>
              <a:t>В переводе с греческого </a:t>
            </a:r>
            <a:r>
              <a:rPr lang="ru-RU" dirty="0" err="1"/>
              <a:t>синектика</a:t>
            </a:r>
            <a:r>
              <a:rPr lang="ru-RU" dirty="0"/>
              <a:t> означает «объединение однородных элементов»</a:t>
            </a: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505731" y="548680"/>
            <a:ext cx="8229600" cy="93610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 «</a:t>
            </a:r>
            <a:r>
              <a:rPr lang="ru-RU" sz="54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Синектика</a:t>
            </a: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</p:txBody>
      </p:sp>
      <p:pic>
        <p:nvPicPr>
          <p:cNvPr id="5" name="Рисунок 4" descr="https://constructorus.ru/wp-content/uploads/2013/08/%D0%A1%D0%B8%D0%BD%D0%B5%D0%BA%D1%82%D0%B8%D0%BA%D0%B0-%D1%8D%D1%82%D0%BE.b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8352" y="4231342"/>
            <a:ext cx="5205976" cy="2294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5865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395536" y="3429000"/>
            <a:ext cx="3816424" cy="2376264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Незнакомое в известное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4788024" y="3429000"/>
            <a:ext cx="3816424" cy="2376264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Известное в незнакомое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2483768" y="671240"/>
            <a:ext cx="3816424" cy="2376264"/>
          </a:xfrm>
          <a:prstGeom prst="ellips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процессов творчества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Выгнутая вверх стрелка 4"/>
          <p:cNvSpPr/>
          <p:nvPr/>
        </p:nvSpPr>
        <p:spPr>
          <a:xfrm rot="7284409" flipV="1">
            <a:off x="-176967" y="1434698"/>
            <a:ext cx="2880320" cy="110157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Выгнутая вверх стрелка 5"/>
          <p:cNvSpPr/>
          <p:nvPr/>
        </p:nvSpPr>
        <p:spPr>
          <a:xfrm rot="3442847">
            <a:off x="5992319" y="1571020"/>
            <a:ext cx="2825199" cy="1040195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Двойная стрелка влево/вправо 6"/>
          <p:cNvSpPr/>
          <p:nvPr/>
        </p:nvSpPr>
        <p:spPr>
          <a:xfrm>
            <a:off x="3995936" y="5085184"/>
            <a:ext cx="1008112" cy="576064"/>
          </a:xfrm>
          <a:prstGeom prst="leftRightArrow">
            <a:avLst>
              <a:gd name="adj1" fmla="val 50000"/>
              <a:gd name="adj2" fmla="val 5335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36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tepka.ru/tehnologiya_10-11/01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96752"/>
            <a:ext cx="8730102" cy="4203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3214" y="2815217"/>
            <a:ext cx="2016224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Научить </a:t>
            </a:r>
            <a:r>
              <a:rPr lang="ru-RU" dirty="0"/>
              <a:t>сравнивать предмет с различными объектами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59614" y="2815216"/>
            <a:ext cx="2016224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 smtClean="0"/>
              <a:t>Нахождение </a:t>
            </a:r>
            <a:r>
              <a:rPr lang="ru-RU" dirty="0"/>
              <a:t>краткого символического описания задач и объектов</a:t>
            </a:r>
            <a:r>
              <a:rPr lang="ru-RU" dirty="0" smtClean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483768" y="2815215"/>
            <a:ext cx="2016224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/>
              <a:t>П</a:t>
            </a:r>
            <a:r>
              <a:rPr lang="ru-RU" dirty="0" smtClean="0"/>
              <a:t>роявление </a:t>
            </a:r>
            <a:r>
              <a:rPr lang="ru-RU" dirty="0"/>
              <a:t>способности перенестись на место другого предмета или человека.</a:t>
            </a:r>
            <a:endParaRPr lang="ru-RU" dirty="0" smtClean="0"/>
          </a:p>
          <a:p>
            <a:endParaRPr lang="ru-RU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965398" y="2780955"/>
            <a:ext cx="2016224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ru-RU" dirty="0" smtClean="0"/>
          </a:p>
          <a:p>
            <a:endParaRPr lang="ru-RU" dirty="0" smtClean="0"/>
          </a:p>
          <a:p>
            <a:r>
              <a:rPr lang="ru-RU" dirty="0"/>
              <a:t>П</a:t>
            </a:r>
            <a:r>
              <a:rPr lang="ru-RU" dirty="0" smtClean="0"/>
              <a:t>еренесение </a:t>
            </a:r>
            <a:r>
              <a:rPr lang="ru-RU" dirty="0"/>
              <a:t>проблемы в сказку, фантастику, легенду.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Picture 4" descr="https://thumbs.dreamstime.com/b/%D0%BF%D1%80%D0%BE%D0%B7%D1%80%D0%B0%D1%87%D0%BD%D0%BE%D0%B5-%D1%81%D0%B2%D0%B5%D1%82%D0%B0-%D1%88%D0%B0%D1%80%D0%B8%D0%BA%D0%B0-%D1%81%D0%BE%D0%B2%D0%B5%D1%80%D1%88%D0%B5%D0%BD%D0%BD%D0%BE%D0%B5-1222406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2339" y="5588294"/>
            <a:ext cx="1079788" cy="1237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585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95327" y="404664"/>
            <a:ext cx="8229600" cy="14401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Прямая - </a:t>
            </a:r>
            <a:r>
              <a:rPr lang="ru-RU" sz="2600" dirty="0" smtClean="0">
                <a:solidFill>
                  <a:prstClr val="black"/>
                </a:solidFill>
              </a:rPr>
              <a:t>научить </a:t>
            </a:r>
            <a:r>
              <a:rPr lang="ru-RU" sz="2600" dirty="0">
                <a:solidFill>
                  <a:prstClr val="black"/>
                </a:solidFill>
              </a:rPr>
              <a:t>сравнивать предмет с различными </a:t>
            </a:r>
            <a:r>
              <a:rPr lang="ru-RU" sz="2600" dirty="0" smtClean="0">
                <a:solidFill>
                  <a:prstClr val="black"/>
                </a:solidFill>
              </a:rPr>
              <a:t>объектами</a:t>
            </a:r>
            <a:endParaRPr lang="ru-RU" sz="2600" dirty="0">
              <a:solidFill>
                <a:prstClr val="black"/>
              </a:solidFill>
            </a:endParaRPr>
          </a:p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96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sibvanna.ru/upload/resize_cache/iblock/c53/800_800_099e6094d4a2cd7a5fcf6722a2abfa932/1672150_167215.74290763705611555.1600x10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590213"/>
            <a:ext cx="4069861" cy="2711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catherineasquithgallery.com/uploads/posts/2021-02/1612794835_156-p-goluboi-glaz-na-belom-fone-2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127" y="2590213"/>
            <a:ext cx="4419463" cy="2762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784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919936"/>
          </a:xfrm>
        </p:spPr>
        <p:txBody>
          <a:bodyPr>
            <a:normAutofit fontScale="85000" lnSpcReduction="10000"/>
          </a:bodyPr>
          <a:lstStyle/>
          <a:p>
            <a:r>
              <a:rPr lang="ru-RU" sz="2800" b="1" dirty="0">
                <a:solidFill>
                  <a:srgbClr val="000000"/>
                </a:solidFill>
                <a:latin typeface="Times New Roman"/>
                <a:ea typeface="Times New Roman"/>
              </a:rPr>
              <a:t>«И все-таки у них много общего»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Открыть словарь наугад и ткнув пальцем в первые два попавшееся слова. Попытаться «нащупать» между ними какую-нибудь связь. Любым способом. Даже если понадобится придумать совершенно невероятную историю, сюжет которой свяжет эти два слова между собой... </a:t>
            </a:r>
            <a:endParaRPr lang="ru-RU" sz="2400" dirty="0">
              <a:latin typeface="Times New Roman"/>
              <a:ea typeface="Times New Roman"/>
            </a:endParaRPr>
          </a:p>
          <a:p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Для примера приводятся возможные ответы на вопрос «Что общего между глазом и водопроводным краном»: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1. в обоих случаях буква «А» — третья по счету;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2. при помощи глаза кран можно увидеть, при помощи крана — глаз вымыть;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3. и то и другое может блестеть;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4. из них льется вода;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5. когда они портятся, из них подтекает.</a:t>
            </a:r>
            <a:endParaRPr lang="ru-RU" sz="2400" dirty="0"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А еще:  у водопроводчика, который приходил чинить кран в пятницу, был большой синяк под глазом.</a:t>
            </a:r>
            <a:endParaRPr lang="ru-RU" sz="2400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569243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Символическая аналогия Цель: Нахождение краткого символического описания зада..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33" t="62003" r="7068" b="10870"/>
          <a:stretch/>
        </p:blipFill>
        <p:spPr bwMode="auto">
          <a:xfrm>
            <a:off x="695334" y="2996952"/>
            <a:ext cx="7704856" cy="2242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34736" y="1700808"/>
            <a:ext cx="8229600" cy="4389120"/>
          </a:xfrm>
        </p:spPr>
        <p:txBody>
          <a:bodyPr/>
          <a:lstStyle/>
          <a:p>
            <a:r>
              <a:rPr lang="ru-RU" dirty="0" smtClean="0"/>
              <a:t>Пример использования на уроке русского языка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432962" y="116632"/>
            <a:ext cx="8229600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Символическая-</a:t>
            </a:r>
            <a:r>
              <a:rPr lang="ru-RU" sz="2400" dirty="0" smtClean="0"/>
              <a:t>нахождение </a:t>
            </a:r>
            <a:r>
              <a:rPr lang="ru-RU" sz="2400" dirty="0"/>
              <a:t>краткого символического описания задач и </a:t>
            </a:r>
            <a:r>
              <a:rPr lang="ru-RU" sz="2400" dirty="0" smtClean="0"/>
              <a:t>объектов</a:t>
            </a:r>
            <a:endParaRPr lang="ru-RU" sz="2400" dirty="0"/>
          </a:p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3157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847928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solidFill>
                  <a:srgbClr val="222222"/>
                </a:solidFill>
                <a:latin typeface="Times New Roman"/>
                <a:ea typeface="Calibri"/>
                <a:cs typeface="Times New Roman"/>
              </a:rPr>
              <a:t>Эта схема вам всем известна, это сказка «Репка». Но  если известное превратить в неизвестное, получиться совершенно новое задание. Например, все слова (репка, дед, бабка, мышка, внучка, кошка) – это имена существительные. Обозначают предмет. Отвечают на вопросы кто или что, изменяются по родам, делятся на нарицательные и собственные. Все они находятся в первом склонении, но если кошку заменить на кот-2 </a:t>
            </a:r>
            <a:r>
              <a:rPr lang="ru-RU" sz="2800" dirty="0" err="1">
                <a:solidFill>
                  <a:srgbClr val="222222"/>
                </a:solidFill>
                <a:latin typeface="Times New Roman"/>
                <a:ea typeface="Calibri"/>
                <a:cs typeface="Times New Roman"/>
              </a:rPr>
              <a:t>скл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Calibri"/>
                <a:cs typeface="Times New Roman"/>
              </a:rPr>
              <a:t>., мышку –на мышь- </a:t>
            </a:r>
            <a:r>
              <a:rPr lang="ru-RU" sz="2800" dirty="0" smtClean="0">
                <a:solidFill>
                  <a:srgbClr val="222222"/>
                </a:solidFill>
                <a:latin typeface="Times New Roman"/>
                <a:ea typeface="Calibri"/>
                <a:cs typeface="Times New Roman"/>
              </a:rPr>
              <a:t>получится </a:t>
            </a:r>
            <a:r>
              <a:rPr lang="ru-RU" sz="2800" dirty="0">
                <a:solidFill>
                  <a:srgbClr val="222222"/>
                </a:solidFill>
                <a:latin typeface="Times New Roman"/>
                <a:ea typeface="Calibri"/>
                <a:cs typeface="Times New Roman"/>
              </a:rPr>
              <a:t>3 склонение.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r>
              <a:rPr lang="ru-RU" sz="2800" dirty="0">
                <a:solidFill>
                  <a:srgbClr val="222222"/>
                </a:solidFill>
                <a:latin typeface="Times New Roman"/>
                <a:ea typeface="Calibri"/>
              </a:rPr>
              <a:t>Эта схема стала новым инструментом в систематизации раздела «Имя существительное»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4885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32962" y="116632"/>
            <a:ext cx="8229600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Символическая-</a:t>
            </a:r>
            <a:r>
              <a:rPr lang="ru-RU" sz="2400" dirty="0" smtClean="0"/>
              <a:t>нахождение </a:t>
            </a:r>
            <a:r>
              <a:rPr lang="ru-RU" sz="2400" dirty="0"/>
              <a:t>краткого символического описания задач и </a:t>
            </a:r>
            <a:r>
              <a:rPr lang="ru-RU" sz="2400" dirty="0" smtClean="0"/>
              <a:t>объектов</a:t>
            </a:r>
            <a:endParaRPr lang="ru-RU" sz="2400" dirty="0"/>
          </a:p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sun9-42.userapi.com/impg/NAM1yXLd1AQ62-S_mr40uO2zSBU6CgNF64rNhQ/wJdVLxR2xRc.jpg?size=1280x960&amp;quality=96&amp;sign=3308fce5d2292ac1ebaff6363fc904cf&amp;type=albu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63" t="32946" r="21797"/>
          <a:stretch/>
        </p:blipFill>
        <p:spPr bwMode="auto">
          <a:xfrm>
            <a:off x="672503" y="1700808"/>
            <a:ext cx="7704856" cy="501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5517232"/>
            <a:ext cx="9144000" cy="1340768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22222"/>
                </a:solidFill>
                <a:latin typeface="Times New Roman"/>
                <a:ea typeface="Calibri"/>
                <a:cs typeface="Times New Roman"/>
              </a:rPr>
              <a:t>Попробуйте отгадать, что сделали дети с помощью символов? 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222222"/>
                </a:solidFill>
                <a:latin typeface="Times New Roman"/>
                <a:ea typeface="Calibri"/>
                <a:cs typeface="Times New Roman"/>
              </a:rPr>
              <a:t>С помощью символов мы показали способы решения задачи.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63096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Объект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Задание для старших классов на уроке истории или обществознания. Для младших на уроке окружающего мира.</a:t>
            </a:r>
          </a:p>
          <a:p>
            <a:r>
              <a:rPr lang="ru-RU" dirty="0" smtClean="0"/>
              <a:t>Заполнить таблицу или нарисовать символы для термина «государство»</a:t>
            </a:r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468498" y="332656"/>
            <a:ext cx="8229600" cy="129614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Символическая-</a:t>
            </a:r>
            <a:r>
              <a:rPr lang="ru-RU" sz="2400" dirty="0" smtClean="0"/>
              <a:t>нахождение </a:t>
            </a:r>
            <a:r>
              <a:rPr lang="ru-RU" sz="2400" dirty="0"/>
              <a:t>краткого символического описания задач и </a:t>
            </a:r>
            <a:r>
              <a:rPr lang="ru-RU" sz="2400" dirty="0" smtClean="0"/>
              <a:t>объектов</a:t>
            </a:r>
            <a:endParaRPr lang="ru-RU" sz="2400" dirty="0"/>
          </a:p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4286237"/>
              </p:ext>
            </p:extLst>
          </p:nvPr>
        </p:nvGraphicFramePr>
        <p:xfrm>
          <a:off x="1535298" y="4125682"/>
          <a:ext cx="6096000" cy="2406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/>
                <a:gridCol w="3048000"/>
              </a:tblGrid>
              <a:tr h="439668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Грузовая машина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Государство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887986"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Руль</a:t>
                      </a:r>
                    </a:p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Кузов</a:t>
                      </a:r>
                    </a:p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Мотор</a:t>
                      </a:r>
                    </a:p>
                    <a:p>
                      <a:r>
                        <a:rPr lang="ru-RU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Тормоза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7174" name="Picture 6" descr="https://yt3.ggpht.com/a/AATXAJyHOW7tw2MX1yJd9qFFN1h9RmqCpGiJA9hM_SJTcA=s900-c-k-c0x00ffffff-no-rj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742105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thumbs.dreamstime.com/b/%D0%BF%D1%80%D0%BE%D0%B7%D1%80%D0%B0%D1%87%D0%BD%D0%BE%D0%B5-%D1%81%D0%B2%D0%B5%D1%82%D0%B0-%D1%88%D0%B0%D1%80%D0%B8%D0%BA%D0%B0-%D1%81%D0%BE%D0%B2%D0%B5%D1%80%D1%88%D0%B5%D0%BD%D0%BD%D0%BE%D0%B5-1222406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280" y="5291469"/>
            <a:ext cx="1278720" cy="14660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880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132856"/>
            <a:ext cx="7992888" cy="4389120"/>
          </a:xfrm>
        </p:spPr>
        <p:txBody>
          <a:bodyPr/>
          <a:lstStyle/>
          <a:p>
            <a:pPr algn="just"/>
            <a:r>
              <a:rPr lang="ru-RU" dirty="0" smtClean="0"/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педагогов с опытом применения  методических приемов технологии развития креативного мышления.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8" name="Picture 4" descr="https://thumbs.dreamstime.com/b/%D0%BF%D1%80%D0%BE%D0%B7%D1%80%D0%B0%D1%87%D0%BD%D0%BE%D0%B5-%D1%81%D0%B2%D0%B5%D1%82%D0%B0-%D1%88%D0%B0%D1%80%D0%B8%D0%BA%D0%B0-%D1%81%D0%BE%D0%B2%D0%B5%D1%80%D1%88%D0%B5%D0%BD%D0%BD%D0%BE%D0%B5-1222406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437112"/>
            <a:ext cx="1782480" cy="2043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138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idx="1"/>
          </p:nvPr>
        </p:nvSpPr>
        <p:spPr>
          <a:xfrm>
            <a:off x="484964" y="1988840"/>
            <a:ext cx="4735108" cy="4389120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Дерево личности:</a:t>
            </a:r>
          </a:p>
          <a:p>
            <a:r>
              <a:rPr lang="ru-RU" dirty="0" smtClean="0"/>
              <a:t>Почва-генетическое  наследство, семья</a:t>
            </a:r>
          </a:p>
          <a:p>
            <a:r>
              <a:rPr lang="ru-RU" dirty="0" smtClean="0"/>
              <a:t>Ствол- характер, эмоции, интеллект</a:t>
            </a:r>
          </a:p>
          <a:p>
            <a:r>
              <a:rPr lang="ru-RU" dirty="0" smtClean="0"/>
              <a:t>Крона- сфера окружения, интересы</a:t>
            </a:r>
          </a:p>
          <a:p>
            <a:endParaRPr lang="ru-RU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550016" y="332656"/>
            <a:ext cx="8229600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Личная-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роявление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способности перенестись на место другого предмета или человека.</a:t>
            </a:r>
          </a:p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https://yt3.ggpht.com/ytc/AAUvwngCx2LPv0uhIlbGbeCKcBu7IKd1A2obAgS4eaL9=s900-c-k-c0x00ffffff-no-rj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935" y="1844824"/>
            <a:ext cx="4464496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80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04017" y="548680"/>
            <a:ext cx="8229600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Фантастическая-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перенесение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 сказку, фантастику, легенду.</a:t>
            </a:r>
          </a:p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04017" y="2276872"/>
            <a:ext cx="8229600" cy="438912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1</a:t>
            </a:r>
            <a:r>
              <a:rPr lang="ru-RU" dirty="0"/>
              <a:t>. Оживший </a:t>
            </a:r>
            <a:r>
              <a:rPr lang="ru-RU" dirty="0" smtClean="0"/>
              <a:t>рисунок. Вы </a:t>
            </a:r>
            <a:r>
              <a:rPr lang="ru-RU" dirty="0"/>
              <a:t>получили замечательный дар, все что вы нарисуете - оживает! Что бы вы нарисовали? Великих людей? Вымирающих животных</a:t>
            </a:r>
            <a:r>
              <a:rPr lang="ru-RU" dirty="0" smtClean="0"/>
              <a:t>? Новых </a:t>
            </a:r>
            <a:r>
              <a:rPr lang="ru-RU" dirty="0"/>
              <a:t>животных и растений</a:t>
            </a:r>
            <a:r>
              <a:rPr lang="ru-RU" dirty="0" smtClean="0"/>
              <a:t>?</a:t>
            </a:r>
            <a:endParaRPr lang="ru-RU" dirty="0"/>
          </a:p>
          <a:p>
            <a:pPr algn="just"/>
            <a:r>
              <a:rPr lang="ru-RU" dirty="0"/>
              <a:t>2. Сказки по новому</a:t>
            </a:r>
            <a:r>
              <a:rPr lang="ru-RU" dirty="0" smtClean="0"/>
              <a:t>.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Times New Roman"/>
              </a:rPr>
              <a:t>Семеро </a:t>
            </a:r>
            <a:r>
              <a:rPr lang="ru-RU" dirty="0">
                <a:solidFill>
                  <a:srgbClr val="000000"/>
                </a:solidFill>
                <a:latin typeface="Times New Roman"/>
              </a:rPr>
              <a:t>козлят становятся злыми и капризными, убегают в лес, а добрый волк помогает козе их найти. Падчерица становится ленивой и капризной, а мачеха заботливой и трудолюбивой. Лиса перерождается в послушную и скромную, а зайчик становится хитрым и злым…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48533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504017" y="548680"/>
            <a:ext cx="8229600" cy="136815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Фантастическая-</a:t>
            </a:r>
            <a:r>
              <a:rPr lang="ru-RU" sz="24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перенесение </a:t>
            </a:r>
            <a:r>
              <a:rPr lang="ru-RU" sz="24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проблемы в сказку, фантастику, легенду.</a:t>
            </a:r>
          </a:p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endParaRPr lang="ru-RU" sz="54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04017" y="2276872"/>
            <a:ext cx="8229600" cy="4389120"/>
          </a:xfrm>
        </p:spPr>
        <p:txBody>
          <a:bodyPr/>
          <a:lstStyle/>
          <a:p>
            <a:r>
              <a:rPr lang="ru-RU" dirty="0" smtClean="0"/>
              <a:t>Использование на уроке-проекте, уроке технологии, изобразительном искусстве</a:t>
            </a:r>
          </a:p>
          <a:p>
            <a:r>
              <a:rPr lang="ru-RU" dirty="0" smtClean="0"/>
              <a:t>На уроке использовать новую роль «инопланетных жителей», которые получили свою задачу, для решения которой нужно фантазировать и искать творческие решения.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4" t="7501" r="14261" b="8125"/>
          <a:stretch/>
        </p:blipFill>
        <p:spPr bwMode="auto">
          <a:xfrm>
            <a:off x="4103401" y="2313821"/>
            <a:ext cx="4636279" cy="295232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83" t="3542" r="5233" b="22917"/>
          <a:stretch/>
        </p:blipFill>
        <p:spPr bwMode="auto">
          <a:xfrm>
            <a:off x="503587" y="3962217"/>
            <a:ext cx="4398529" cy="244827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96" t="14484" r="5263" b="6250"/>
          <a:stretch/>
        </p:blipFill>
        <p:spPr bwMode="auto">
          <a:xfrm>
            <a:off x="4536085" y="3645025"/>
            <a:ext cx="4203595" cy="276546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19" t="2029" r="-283" b="12378"/>
          <a:stretch/>
        </p:blipFill>
        <p:spPr bwMode="auto">
          <a:xfrm>
            <a:off x="503587" y="2313821"/>
            <a:ext cx="3491841" cy="26229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189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102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 noGrp="1"/>
          </p:cNvSpPr>
          <p:nvPr>
            <p:ph type="title"/>
          </p:nvPr>
        </p:nvSpPr>
        <p:spPr>
          <a:xfrm>
            <a:off x="539552" y="260648"/>
            <a:ext cx="8229600" cy="8663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Что развивает </a:t>
            </a:r>
            <a:r>
              <a:rPr lang="ru-RU" sz="4800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синектика</a:t>
            </a:r>
            <a:r>
              <a:rPr lang="ru-RU" sz="4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911824"/>
          </a:xfrm>
        </p:spPr>
        <p:txBody>
          <a:bodyPr>
            <a:normAutofit fontScale="25000" lnSpcReduction="2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Личностные УУД</a:t>
            </a:r>
            <a:endParaRPr lang="ru-RU" sz="48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56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смыслообразование</a:t>
            </a:r>
            <a:endParaRPr lang="ru-RU" sz="48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мотивация</a:t>
            </a:r>
            <a:endParaRPr lang="ru-RU" sz="4800" dirty="0"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Коммуникативные УУД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организацию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 осуществление сотрудничества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передачу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информации и отображению предметного содержания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Познавательные УДД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структурирование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знаний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моделирование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анализ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синтез, сравнение, классификация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построение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логической цепи рассуждений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выдвижение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гипотез и их обоснование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самостоятельное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создание способов решения проблем творческого и поискового характера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56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Регулятивные УДД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планирование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рефлексия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ориентировка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 ситуации;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прогнозирование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, целеполагание;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оценивание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; самоконтроль;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принятие </a:t>
            </a:r>
            <a:r>
              <a:rPr lang="ru-RU" sz="5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решения, </a:t>
            </a:r>
            <a:r>
              <a:rPr lang="ru-RU" sz="5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коррекции</a:t>
            </a:r>
            <a:endParaRPr lang="ru-RU" sz="40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5" name="Picture 4" descr="https://thumbs.dreamstime.com/b/%D0%BF%D1%80%D0%BE%D0%B7%D1%80%D0%B0%D1%87%D0%BD%D0%BE%D0%B5-%D1%81%D0%B2%D0%B5%D1%82%D0%B0-%D1%88%D0%B0%D1%80%D0%B8%D0%BA%D0%B0-%D1%81%D0%BE%D0%B2%D0%B5%D1%80%D1%88%D0%B5%D0%BD%D0%BD%D0%BE%D0%B5-1222406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085184"/>
            <a:ext cx="131894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39011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95536" y="260648"/>
            <a:ext cx="8229600" cy="15144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0" rIns="0" bIns="0" anchor="b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4800" b="1" dirty="0" smtClean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0F6FC6">
                        <a:tint val="40000"/>
                        <a:satMod val="250000"/>
                      </a:srgbClr>
                    </a:gs>
                    <a:gs pos="9000">
                      <a:srgbClr val="0F6FC6">
                        <a:tint val="52000"/>
                        <a:satMod val="300000"/>
                      </a:srgbClr>
                    </a:gs>
                    <a:gs pos="50000">
                      <a:srgbClr val="0F6FC6">
                        <a:shade val="20000"/>
                        <a:satMod val="300000"/>
                      </a:srgbClr>
                    </a:gs>
                    <a:gs pos="79000">
                      <a:srgbClr val="0F6FC6">
                        <a:tint val="52000"/>
                        <a:satMod val="300000"/>
                      </a:srgbClr>
                    </a:gs>
                    <a:gs pos="100000">
                      <a:srgbClr val="0F6FC6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уровня </a:t>
            </a:r>
            <a:r>
              <a:rPr lang="ru-RU" sz="4800" b="1" dirty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0F6FC6">
                        <a:tint val="40000"/>
                        <a:satMod val="250000"/>
                      </a:srgbClr>
                    </a:gs>
                    <a:gs pos="9000">
                      <a:srgbClr val="0F6FC6">
                        <a:tint val="52000"/>
                        <a:satMod val="300000"/>
                      </a:srgbClr>
                    </a:gs>
                    <a:gs pos="50000">
                      <a:srgbClr val="0F6FC6">
                        <a:shade val="20000"/>
                        <a:satMod val="300000"/>
                      </a:srgbClr>
                    </a:gs>
                    <a:gs pos="79000">
                      <a:srgbClr val="0F6FC6">
                        <a:tint val="52000"/>
                        <a:satMod val="300000"/>
                      </a:srgbClr>
                    </a:gs>
                    <a:gs pos="100000">
                      <a:srgbClr val="0F6FC6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4800" b="1" dirty="0" smtClean="0">
                <a:ln w="10541" cmpd="sng">
                  <a:solidFill>
                    <a:srgbClr val="0F6FC6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0F6FC6">
                        <a:tint val="40000"/>
                        <a:satMod val="250000"/>
                      </a:srgbClr>
                    </a:gs>
                    <a:gs pos="9000">
                      <a:srgbClr val="0F6FC6">
                        <a:tint val="52000"/>
                        <a:satMod val="300000"/>
                      </a:srgbClr>
                    </a:gs>
                    <a:gs pos="50000">
                      <a:srgbClr val="0F6FC6">
                        <a:shade val="20000"/>
                        <a:satMod val="300000"/>
                      </a:srgbClr>
                    </a:gs>
                    <a:gs pos="79000">
                      <a:srgbClr val="0F6FC6">
                        <a:tint val="52000"/>
                        <a:satMod val="300000"/>
                      </a:srgbClr>
                    </a:gs>
                    <a:gs pos="100000">
                      <a:srgbClr val="0F6FC6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реативного мышления</a:t>
            </a:r>
          </a:p>
        </p:txBody>
      </p:sp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7102791"/>
              </p:ext>
            </p:extLst>
          </p:nvPr>
        </p:nvGraphicFramePr>
        <p:xfrm>
          <a:off x="513892" y="1988840"/>
          <a:ext cx="7992888" cy="47971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5" name="Picture 4" descr="https://thumbs.dreamstime.com/b/%D0%BF%D1%80%D0%BE%D0%B7%D1%80%D0%B0%D1%87%D0%BD%D0%BE%D0%B5-%D1%81%D0%B2%D0%B5%D1%82%D0%B0-%D1%88%D0%B0%D1%80%D0%B8%D0%BA%D0%B0-%D1%81%D0%BE%D0%B2%D0%B5%D1%80%D1%88%D0%B5%D0%BD%D0%BD%D0%BE%D0%B5-12224063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5085184"/>
            <a:ext cx="1256139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4958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cloud.prezentacii.org/18/11/103264/images/screen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929"/>
            <a:ext cx="9146571" cy="6859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73104" y="1484784"/>
            <a:ext cx="381642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ru-RU" sz="3600" dirty="0">
                <a:solidFill>
                  <a:srgbClr val="222222"/>
                </a:solidFill>
                <a:latin typeface="Times New Roman"/>
                <a:ea typeface="Times New Roman"/>
              </a:rPr>
              <a:t>Метод </a:t>
            </a:r>
            <a:r>
              <a:rPr lang="ru-RU" sz="3600" dirty="0" err="1">
                <a:solidFill>
                  <a:srgbClr val="222222"/>
                </a:solidFill>
                <a:latin typeface="Times New Roman"/>
                <a:ea typeface="Times New Roman"/>
              </a:rPr>
              <a:t>синектики</a:t>
            </a:r>
            <a:r>
              <a:rPr lang="ru-RU" sz="3600" dirty="0">
                <a:solidFill>
                  <a:srgbClr val="222222"/>
                </a:solidFill>
                <a:latin typeface="Times New Roman"/>
                <a:ea typeface="Times New Roman"/>
              </a:rPr>
              <a:t> довольно сложен в применении и требует подготовки, но зато позволяет прийти к гениальной идее. </a:t>
            </a:r>
            <a:endParaRPr lang="ru-RU" sz="3200" dirty="0"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26605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511770" y="260648"/>
            <a:ext cx="8229600" cy="1008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spcBef>
                <a:spcPct val="20000"/>
              </a:spcBef>
              <a:buClr>
                <a:srgbClr val="0BD0D9"/>
              </a:buClr>
              <a:buSzPct val="95000"/>
            </a:pPr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53732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Ссылки на ранее просмотренные видео:</a:t>
            </a:r>
          </a:p>
          <a:p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drive.google.com/file/d/1oVaQp8ddomjkw21h675B6VkyOflPe6Im/view?usp=sharing</a:t>
            </a:r>
            <a:r>
              <a:rPr lang="ru-RU" dirty="0" smtClean="0"/>
              <a:t> Веденеева С.А.</a:t>
            </a:r>
            <a:endParaRPr lang="en-US" dirty="0"/>
          </a:p>
          <a:p>
            <a:r>
              <a:rPr lang="en-US" dirty="0">
                <a:hlinkClick r:id="rId3"/>
              </a:rPr>
              <a:t>https://</a:t>
            </a:r>
            <a:r>
              <a:rPr lang="en-US" dirty="0" smtClean="0">
                <a:hlinkClick r:id="rId3"/>
              </a:rPr>
              <a:t>drive.google.com/file/d/1-qK2dL3g8X33gt8zmHmuiOqMUSBQ6gGV/view?usp=sharing</a:t>
            </a:r>
            <a:r>
              <a:rPr lang="ru-RU" dirty="0" smtClean="0"/>
              <a:t> </a:t>
            </a:r>
            <a:r>
              <a:rPr lang="ru-RU" dirty="0" err="1" smtClean="0"/>
              <a:t>Слугина</a:t>
            </a:r>
            <a:r>
              <a:rPr lang="ru-RU" dirty="0" smtClean="0"/>
              <a:t> Е.М.</a:t>
            </a:r>
          </a:p>
          <a:p>
            <a:r>
              <a:rPr lang="en-US" u="sng" dirty="0">
                <a:hlinkClick r:id="rId4"/>
              </a:rPr>
              <a:t>https://</a:t>
            </a:r>
            <a:r>
              <a:rPr lang="en-US" u="sng" dirty="0" smtClean="0">
                <a:hlinkClick r:id="rId4"/>
              </a:rPr>
              <a:t>drive.google.com/file/d/1QFEDsjtwvzDvZL-7GME3NidmOxM548hP/view?usp=sharing</a:t>
            </a:r>
            <a:r>
              <a:rPr lang="ru-RU" u="sng" dirty="0" smtClean="0"/>
              <a:t> Салахова Р.А.</a:t>
            </a:r>
            <a:endParaRPr lang="en-US" dirty="0"/>
          </a:p>
          <a:p>
            <a:r>
              <a:rPr lang="en-US" u="sng" dirty="0">
                <a:hlinkClick r:id="rId5"/>
              </a:rPr>
              <a:t>https://cloud.mail.ru/public/ny38/P2as2S7KA</a:t>
            </a:r>
            <a:r>
              <a:rPr lang="en-US" dirty="0"/>
              <a:t> </a:t>
            </a:r>
            <a:r>
              <a:rPr lang="ru-RU" u="sng" dirty="0" err="1" smtClean="0"/>
              <a:t>Зруллина</a:t>
            </a:r>
            <a:r>
              <a:rPr lang="ru-RU" u="sng" dirty="0" smtClean="0"/>
              <a:t> Л.В</a:t>
            </a:r>
          </a:p>
          <a:p>
            <a:r>
              <a:rPr lang="en-US" dirty="0" smtClean="0">
                <a:hlinkClick r:id="rId6"/>
              </a:rPr>
              <a:t>https</a:t>
            </a:r>
            <a:r>
              <a:rPr lang="en-US" dirty="0">
                <a:hlinkClick r:id="rId6"/>
              </a:rPr>
              <a:t>://</a:t>
            </a:r>
            <a:r>
              <a:rPr lang="en-US" dirty="0" smtClean="0">
                <a:hlinkClick r:id="rId6"/>
              </a:rPr>
              <a:t>drive.google.com/file/d/10MjG53O1s6VBkLyWruRSvh7ywl3oadvo/view?usp=sharing</a:t>
            </a:r>
            <a:r>
              <a:rPr lang="ru-RU" dirty="0" smtClean="0"/>
              <a:t>  </a:t>
            </a:r>
            <a:r>
              <a:rPr lang="ru-RU" dirty="0" err="1" smtClean="0"/>
              <a:t>Шигапова</a:t>
            </a:r>
            <a:r>
              <a:rPr lang="ru-RU" dirty="0" smtClean="0"/>
              <a:t> М.З</a:t>
            </a:r>
          </a:p>
          <a:p>
            <a:r>
              <a:rPr lang="en-US" u="sng" dirty="0">
                <a:hlinkClick r:id="rId7"/>
              </a:rPr>
              <a:t>https://</a:t>
            </a:r>
            <a:r>
              <a:rPr lang="en-US" u="sng" dirty="0" smtClean="0">
                <a:hlinkClick r:id="rId7"/>
              </a:rPr>
              <a:t>disk.yandex.ru/i/HzqmiH4SubCIOw</a:t>
            </a:r>
            <a:r>
              <a:rPr lang="ru-RU" u="sng" dirty="0" smtClean="0"/>
              <a:t> Антонова Т.А.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69718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132856"/>
            <a:ext cx="7992888" cy="4389120"/>
          </a:xfrm>
        </p:spPr>
        <p:txBody>
          <a:bodyPr>
            <a:normAutofit fontScale="92500" lnSpcReduction="10000"/>
          </a:bodyPr>
          <a:lstStyle/>
          <a:p>
            <a:pPr lvl="1" algn="just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Актуализировать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обобщить имеющиеся у участников знания по данному вопросу, стимулировать их интеллектуальный и творческий потенциал.</a:t>
            </a:r>
          </a:p>
          <a:p>
            <a:pPr lvl="1" algn="just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Раскрыть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недостатка креативного мышления учащихся;</a:t>
            </a:r>
          </a:p>
          <a:p>
            <a:pPr lvl="1" algn="just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Познакомить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коллег с приемами развития креативного мышления;</a:t>
            </a:r>
          </a:p>
          <a:p>
            <a:pPr lvl="1" algn="just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Научить </a:t>
            </a:r>
            <a:r>
              <a:rPr lang="ru-RU" sz="3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применять приемы на своих уроках и занятиях.</a:t>
            </a:r>
          </a:p>
        </p:txBody>
      </p:sp>
    </p:spTree>
    <p:extLst>
      <p:ext uri="{BB962C8B-B14F-4D97-AF65-F5344CB8AC3E}">
        <p14:creationId xmlns:p14="http://schemas.microsoft.com/office/powerpoint/2010/main" val="91841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89120"/>
          </a:xfrm>
        </p:spPr>
        <p:txBody>
          <a:bodyPr/>
          <a:lstStyle/>
          <a:p>
            <a:r>
              <a:rPr lang="ru-RU" dirty="0"/>
              <a:t>«Конкурентные преимущества получат те люди, которые не просто обладают набором интересных и важных знаний, а обладают тем, что сегодня называют </a:t>
            </a:r>
            <a:r>
              <a:rPr lang="ru-RU" dirty="0" err="1"/>
              <a:t>soft</a:t>
            </a:r>
            <a:r>
              <a:rPr lang="ru-RU" dirty="0"/>
              <a:t> </a:t>
            </a:r>
            <a:r>
              <a:rPr lang="ru-RU" dirty="0" err="1"/>
              <a:t>skills</a:t>
            </a:r>
            <a:r>
              <a:rPr lang="ru-RU" dirty="0"/>
              <a:t> — и креативным, и плановым, и другими видами мышления</a:t>
            </a:r>
            <a:r>
              <a:rPr lang="ru-RU" dirty="0" smtClean="0"/>
              <a:t>»</a:t>
            </a:r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517632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РФ </a:t>
            </a:r>
            <a:r>
              <a:rPr lang="ru-RU" sz="32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В.В. Путин на встрече со студентами на фестивале молодежи говорил: </a:t>
            </a:r>
            <a:endParaRPr lang="ru-RU" sz="32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https://politobzor.net/uploads/posts/2020-10/1603492356_3000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778129"/>
            <a:ext cx="3960440" cy="28713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static.tildacdn.com/tild6130-6263-4263-a437-343439353661/5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10" t="17500" r="15254" b="18687"/>
          <a:stretch/>
        </p:blipFill>
        <p:spPr bwMode="auto">
          <a:xfrm>
            <a:off x="6372200" y="4213924"/>
            <a:ext cx="2160240" cy="21933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58011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ФГОС 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4" descr="C:\Users\Осиповы\Desktop\алина\fgos_8878787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16289"/>
            <a:ext cx="2506596" cy="835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cf2.ppt-online.org/files2/slide/j/j6wArDKNY5ayOguxBdQmLvzUcZ7eoi9pkSlJh0nV8/slide-63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5" t="314" r="5960" b="13703"/>
          <a:stretch/>
        </p:blipFill>
        <p:spPr bwMode="auto">
          <a:xfrm>
            <a:off x="1547664" y="2060848"/>
            <a:ext cx="6451558" cy="464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thumbs.dreamstime.com/b/%D0%BF%D1%80%D0%BE%D0%B7%D1%80%D0%B0%D1%87%D0%BD%D0%BE%D0%B5-%D1%81%D0%B2%D0%B5%D1%82%D0%B0-%D1%88%D0%B0%D1%80%D0%B8%D0%BA%D0%B0-%D1%81%D0%BE%D0%B2%D0%B5%D1%80%D1%88%D0%B5%D0%BD%D0%BD%D0%BE%D0%B5-1222406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8367" y="2051652"/>
            <a:ext cx="1201352" cy="1377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8896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Актуальность: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132856"/>
            <a:ext cx="7992888" cy="4389120"/>
          </a:xfrm>
        </p:spPr>
        <p:txBody>
          <a:bodyPr>
            <a:normAutofit/>
          </a:bodyPr>
          <a:lstStyle/>
          <a:p>
            <a:pPr lvl="1" algn="just"/>
            <a:r>
              <a:rPr lang="ru-RU" sz="3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Актуальным встает вопрос о развитии и воспитании подрастающего поколения, способного находить нестандартные решения, рождать новые идеи.</a:t>
            </a:r>
            <a:endParaRPr lang="ru-RU" sz="3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https://phonoteka.org/uploads/posts/2021-05/1621781573_28-phonoteka_org-p-fon-dlya-tvorcheskogo-master-klassa-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6563" y="4122610"/>
            <a:ext cx="3456384" cy="23197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429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Современная система образования еще сохраняет нетворческий подход к усвоению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знаний. Ш</a:t>
            </a:r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аблонное 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повторение одних и тех же действий убивает у детей интерес к познанию. </a:t>
            </a:r>
            <a:endParaRPr lang="ru-RU" sz="2800" dirty="0" smtClean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/>
            <a:endParaRPr lang="ru-RU" sz="2800" dirty="0">
              <a:solidFill>
                <a:srgbClr val="0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just"/>
            <a:r>
              <a:rPr lang="ru-RU" sz="2800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Тренируются память</a:t>
            </a:r>
            <a:r>
              <a:rPr lang="ru-RU" sz="2800" dirty="0">
                <a:solidFill>
                  <a:srgbClr val="0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восприятие, мышление, а развитию воображения, креативного мышления уделяется недостаточное внимание.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s://thumbs.dreamstime.com/b/%D0%BF%D1%80%D0%BE%D0%B7%D1%80%D0%B0%D1%87%D0%BD%D0%BE%D0%B5-%D1%81%D0%B2%D0%B5%D1%82%D0%B0-%D1%88%D0%B0%D1%80%D0%B8%D0%BA%D0%B0-%D1%81%D0%BE%D0%B2%D0%B5%D1%80%D1%88%D0%B5%D0%BD%D0%BD%D0%BE%D0%B5-1222406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8162" y="5157192"/>
            <a:ext cx="1357868" cy="1556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122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tatic.tildacdn.com/tild3432-3931-4435-b662-386437613764/pop-8474887-1200x88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64" y="764704"/>
            <a:ext cx="8258180" cy="609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473623" y="260648"/>
            <a:ext cx="8229600" cy="187220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5000" b="0" kern="1200">
                <a:ln>
                  <a:noFill/>
                </a:ln>
                <a:solidFill>
                  <a:schemeClr val="dk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Что </a:t>
            </a:r>
            <a:r>
              <a:rPr lang="ru-RU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anose="02020603050405020304" pitchFamily="18" charset="0"/>
                <a:cs typeface="Times New Roman" panose="02020603050405020304" pitchFamily="18" charset="0"/>
              </a:rPr>
              <a:t>же такое креативное мышление? </a:t>
            </a:r>
          </a:p>
        </p:txBody>
      </p:sp>
    </p:spTree>
    <p:extLst>
      <p:ext uri="{BB962C8B-B14F-4D97-AF65-F5344CB8AC3E}">
        <p14:creationId xmlns:p14="http://schemas.microsoft.com/office/powerpoint/2010/main" val="410650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389120"/>
          </a:xfrm>
        </p:spPr>
        <p:txBody>
          <a:bodyPr/>
          <a:lstStyle/>
          <a:p>
            <a:r>
              <a:rPr lang="ru-RU" dirty="0"/>
              <a:t>Креативность – (англ. </a:t>
            </a:r>
            <a:r>
              <a:rPr lang="ru-RU" dirty="0" err="1"/>
              <a:t>create</a:t>
            </a:r>
            <a:r>
              <a:rPr lang="ru-RU" dirty="0"/>
              <a:t> [</a:t>
            </a:r>
            <a:r>
              <a:rPr lang="ru-RU" dirty="0" err="1"/>
              <a:t>криэйт</a:t>
            </a:r>
            <a:r>
              <a:rPr lang="ru-RU" dirty="0"/>
              <a:t>] – создавать, </a:t>
            </a:r>
            <a:r>
              <a:rPr lang="ru-RU" dirty="0" err="1"/>
              <a:t>creative</a:t>
            </a:r>
            <a:r>
              <a:rPr lang="ru-RU" dirty="0"/>
              <a:t> [</a:t>
            </a:r>
            <a:r>
              <a:rPr lang="ru-RU" dirty="0" err="1"/>
              <a:t>криэйтив</a:t>
            </a:r>
            <a:r>
              <a:rPr lang="ru-RU" dirty="0"/>
              <a:t>]– созидательный, творческий) – </a:t>
            </a:r>
            <a:r>
              <a:rPr lang="ru-RU" dirty="0" smtClean="0"/>
              <a:t>отклонение от традиционных форм мышления.</a:t>
            </a:r>
            <a:endParaRPr lang="ru-RU" dirty="0"/>
          </a:p>
        </p:txBody>
      </p:sp>
      <p:pic>
        <p:nvPicPr>
          <p:cNvPr id="3076" name="Picture 4" descr="https://phonoteka.org/uploads/posts/2021-05/1620703273_8-phonoteka_org-p-fon-dlya-prezentatsii-po-tolerantnosti-1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2492896"/>
            <a:ext cx="6307803" cy="445791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829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Overr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32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Открытая">
    <a:dk1>
      <a:sysClr val="windowText" lastClr="000000"/>
    </a:dk1>
    <a:lt1>
      <a:sysClr val="window" lastClr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  <a:fontScheme name="Открытая">
    <a:maj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ajorFont>
    <a:minorFont>
      <a:latin typeface="Lucida Sans Unicode"/>
      <a:ea typeface=""/>
      <a:cs typeface=""/>
      <a:font script="Jpan" typeface="ＭＳ Ｐゴシック"/>
      <a:font script="Hang" typeface="맑은 고딕"/>
      <a:font script="Hans" typeface="黑体"/>
      <a:font script="Hant" typeface="微軟正黑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Uigh" typeface="Microsoft Uighur"/>
      <a:font script="Geor" typeface="Sylfaen"/>
    </a:minorFont>
  </a:fontScheme>
  <a:fmtScheme name="Открытая">
    <a:fillStyleLst>
      <a:solidFill>
        <a:schemeClr val="phClr"/>
      </a:solidFill>
      <a:gradFill rotWithShape="1">
        <a:gsLst>
          <a:gs pos="0">
            <a:schemeClr val="phClr">
              <a:tint val="62000"/>
              <a:satMod val="180000"/>
            </a:schemeClr>
          </a:gs>
          <a:gs pos="65000">
            <a:schemeClr val="phClr">
              <a:tint val="32000"/>
              <a:satMod val="250000"/>
            </a:schemeClr>
          </a:gs>
          <a:gs pos="100000">
            <a:schemeClr val="phClr">
              <a:tint val="23000"/>
              <a:satMod val="300000"/>
            </a:schemeClr>
          </a:gs>
        </a:gsLst>
        <a:lin ang="16200000" scaled="0"/>
      </a:gradFill>
      <a:gradFill rotWithShape="1">
        <a:gsLst>
          <a:gs pos="0">
            <a:schemeClr val="phClr">
              <a:shade val="15000"/>
              <a:satMod val="180000"/>
            </a:schemeClr>
          </a:gs>
          <a:gs pos="50000">
            <a:schemeClr val="phClr">
              <a:shade val="45000"/>
              <a:satMod val="170000"/>
            </a:schemeClr>
          </a:gs>
          <a:gs pos="70000">
            <a:schemeClr val="phClr">
              <a:tint val="99000"/>
              <a:shade val="65000"/>
              <a:satMod val="155000"/>
            </a:schemeClr>
          </a:gs>
          <a:gs pos="100000">
            <a:schemeClr val="phClr">
              <a:tint val="95500"/>
              <a:shade val="100000"/>
              <a:satMod val="15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/>
        </a:solidFill>
        <a:prstDash val="solid"/>
      </a:ln>
      <a:ln w="55000" cap="flat" cmpd="thickThin" algn="ctr">
        <a:solidFill>
          <a:schemeClr val="phClr"/>
        </a:solidFill>
        <a:prstDash val="solid"/>
      </a:ln>
      <a:ln w="63500" cap="flat" cmpd="thickThin" algn="ctr">
        <a:solidFill>
          <a:schemeClr val="phClr"/>
        </a:solidFill>
        <a:prstDash val="solid"/>
      </a:ln>
    </a:lnStyleLst>
    <a:effectStyleLst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50800" dist="381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63500" dist="381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glow" dir="t">
            <a:rot lat="0" lon="0" rev="6360000"/>
          </a:lightRig>
        </a:scene3d>
        <a:sp3d contourW="1000" prstMaterial="flat">
          <a:bevelT w="95250" h="101600"/>
          <a:contourClr>
            <a:schemeClr val="phClr">
              <a:satMod val="300000"/>
            </a:schemeClr>
          </a:contourClr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55000"/>
              <a:satMod val="300000"/>
            </a:schemeClr>
          </a:gs>
          <a:gs pos="40000">
            <a:schemeClr val="phClr">
              <a:tint val="65000"/>
              <a:satMod val="300000"/>
            </a:schemeClr>
          </a:gs>
          <a:gs pos="100000">
            <a:schemeClr val="phClr">
              <a:shade val="65000"/>
              <a:satMod val="300000"/>
            </a:schemeClr>
          </a:gs>
        </a:gsLst>
        <a:path path="circle">
          <a:fillToRect l="65000" b="98000"/>
        </a:path>
      </a:gradFill>
      <a:blipFill>
        <a:blip xmlns:r="http://schemas.openxmlformats.org/officeDocument/2006/relationships" r:embed="rId1">
          <a:duotone>
            <a:schemeClr val="phClr">
              <a:shade val="60000"/>
              <a:satMod val="110000"/>
            </a:schemeClr>
            <a:schemeClr val="phClr">
              <a:tint val="95000"/>
            </a:schemeClr>
          </a:duotone>
        </a:blip>
        <a:tile tx="0" ty="0" sx="50000" sy="50000" flip="none" algn="tl"/>
      </a:blip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1591</TotalTime>
  <Words>973</Words>
  <Application>Microsoft Office PowerPoint</Application>
  <PresentationFormat>Экран (4:3)</PresentationFormat>
  <Paragraphs>115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Поток</vt:lpstr>
      <vt:lpstr>Мастер-класс учителя начальных классов  МБОУ «СОШ №4 г.Лениногорска» Пестовой Полины Андреевны </vt:lpstr>
      <vt:lpstr>Цель:</vt:lpstr>
      <vt:lpstr>Задачи:</vt:lpstr>
      <vt:lpstr>Президент РФ В.В. Путин на встрече со студентами на фестивале молодежи говорил: </vt:lpstr>
      <vt:lpstr>ФГОС </vt:lpstr>
      <vt:lpstr>Актуальность:</vt:lpstr>
      <vt:lpstr>Проблема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Что развивает синектика?</vt:lpstr>
      <vt:lpstr>Презентация PowerPoint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учителя начальных классов МБОУ «СОШ №4 г.Лениногорска»</dc:title>
  <dc:creator>RePack by Diakov</dc:creator>
  <cp:lastModifiedBy>RePack by Diakov</cp:lastModifiedBy>
  <cp:revision>88</cp:revision>
  <dcterms:created xsi:type="dcterms:W3CDTF">2021-12-02T17:10:59Z</dcterms:created>
  <dcterms:modified xsi:type="dcterms:W3CDTF">2022-03-17T18:04:52Z</dcterms:modified>
</cp:coreProperties>
</file>